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860" r:id="rId3"/>
    <p:sldId id="861" r:id="rId4"/>
    <p:sldId id="862" r:id="rId5"/>
    <p:sldId id="863" r:id="rId6"/>
    <p:sldId id="86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721" y="735826"/>
            <a:ext cx="10720970" cy="1236622"/>
          </a:xfrm>
          <a:prstGeom prst="rect">
            <a:avLst/>
          </a:prstGeom>
        </p:spPr>
      </p:pic>
      <p:pic>
        <p:nvPicPr>
          <p:cNvPr id="4" name="新趋势题型-4字.eps" descr="id:2147500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28086" y="2103978"/>
            <a:ext cx="4896544" cy="58931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946062" y="1896580"/>
            <a:ext cx="1093874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选词填空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787893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介绍了中国正计划帮助巴基斯坦培训航天员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将来有一天会有一位外籍航天员进入中国天宫空间站。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2903440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716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19282"/>
            <a:ext cx="11485848" cy="7375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方框中所给单词的适当形式填空，使短文意思完整、正确</a:t>
            </a:r>
            <a:r>
              <a:rPr lang="zh-CN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78582" y="1556792"/>
          <a:ext cx="11174239" cy="806923"/>
        </p:xfrm>
        <a:graphic>
          <a:graphicData uri="http://schemas.openxmlformats.org/drawingml/2006/table">
            <a:tbl>
              <a:tblPr firstRow="1" firstCol="1" bandRow="1"/>
              <a:tblGrid>
                <a:gridCol w="11174239">
                  <a:extLst>
                    <a:ext uri="{9D8B030D-6E8A-4147-A177-3AD203B41FA5}">
                      <a16:colId xmlns:a16="http://schemas.microsoft.com/office/drawing/2014/main" val="1869259197"/>
                    </a:ext>
                  </a:extLst>
                </a:gridCol>
              </a:tblGrid>
              <a:tr h="8069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 </a:t>
                      </a:r>
                      <a:r>
                        <a:rPr lang="en-US" sz="33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33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station </a:t>
                      </a:r>
                      <a:r>
                        <a:rPr lang="en-US" altLang="zh-CN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 </a:t>
                      </a:r>
                      <a:r>
                        <a:rPr lang="en-US" altLang="zh-CN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</a:t>
                      </a:r>
                      <a:r>
                        <a:rPr lang="en-US" altLang="zh-CN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 </a:t>
                      </a:r>
                      <a:r>
                        <a:rPr lang="en-US" altLang="zh-CN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astronaut</a:t>
                      </a:r>
                      <a:r>
                        <a:rPr lang="en-US" altLang="zh-CN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</a:t>
                      </a:r>
                      <a:r>
                        <a:rPr lang="en-US" altLang="zh-CN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altLang="zh-CN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33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625" marR="63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4179651"/>
                  </a:ext>
                </a:extLst>
              </a:tr>
            </a:tbl>
          </a:graphicData>
        </a:graphic>
      </p:graphicFrame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343464"/>
            <a:ext cx="11485848" cy="22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 Tiangong space station will soon have its first foreign visitor—a Pakistani</a:t>
            </a:r>
            <a:r>
              <a:rPr lang="zh-CN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巴基斯坦的</a:t>
            </a:r>
            <a:r>
              <a:rPr lang="zh-CN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astronaut. This will be Pakistan’s first astronaut </a:t>
            </a:r>
            <a:r>
              <a:rPr lang="en-US" altLang="zh-CN" sz="3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3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space.</a:t>
            </a:r>
            <a:endParaRPr lang="zh-CN" altLang="zh-CN" sz="3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15086" y="3954142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/>
              <a:t>in</a:t>
            </a:r>
            <a:endParaRPr lang="zh-CN" altLang="en-US" sz="32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462734"/>
            <a:ext cx="11485848" cy="1476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句意：这将是巴基斯坦第一个进入太空的宇航员。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space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在太空中</a:t>
            </a:r>
            <a:r>
              <a:rPr lang="en-US" altLang="zh-CN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，是固定搭配。故填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50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5182"/>
            <a:ext cx="11485848" cy="1938992"/>
          </a:xfrm>
        </p:spPr>
        <p:txBody>
          <a:bodyPr/>
          <a:lstStyle/>
          <a:p>
            <a:pPr indent="914400" hangingPunct="0">
              <a:spcAft>
                <a:spcPts val="0"/>
              </a:spcAf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February 28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 and Pakistan signed 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agreement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协议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China will help Pakistan pick and train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people will train to live in zero gravity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失重状态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will also learn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After about a year, one astronaut will be chosen. This person will stay on the space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 short time. In space, he or she might do </a:t>
            </a: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experiments for Pakistan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75326" y="1004442"/>
            <a:ext cx="455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an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3015478" y="1455361"/>
            <a:ext cx="1332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astronauts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1702718" y="1923294"/>
            <a:ext cx="10534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Chinese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694606" y="2372797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station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6455246" y="2346919"/>
            <a:ext cx="12747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 science</a:t>
            </a:r>
            <a:r>
              <a:rPr lang="zh-CN" altLang="zh-CN" sz="2000" dirty="0">
                <a:cs typeface="Times New Roman" panose="02020603050405020304" pitchFamily="18" charset="0"/>
              </a:rPr>
              <a:t>　</a:t>
            </a:r>
            <a:endParaRPr lang="zh-CN" altLang="en-US" sz="2000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69041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句意：上周五，中国和巴基斯坦签署了一项协议。此处表示泛指，且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agreement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发音以元音音素开头，因此用不定冠词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3568239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句意：中国将帮助巴基斯坦挑选和训练宇航员。根据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“help Pakistan pick and train”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可知，此处指帮助巴基斯坦挑选和训练宇航员。此处要填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的复数形式，表示泛指。故填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360854" y="4444844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句意：他们也将学习汉语。根据语境可知，此处指学习汉语。故填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34566" y="4880047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句意：这个人将在空间站停留一段时间。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 station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空间站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，是固定搭配。故填</a:t>
            </a:r>
            <a:r>
              <a:rPr lang="en-US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zh-CN" altLang="zh-CN" sz="20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3"/>
          <p:cNvSpPr txBox="1">
            <a:spLocks/>
          </p:cNvSpPr>
          <p:nvPr/>
        </p:nvSpPr>
        <p:spPr bwMode="auto">
          <a:xfrm>
            <a:off x="360854" y="571511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句意：在太空中，他或她可能会为巴基斯坦做科学实验。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 experiments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科学实验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4" name="表格 13"/>
          <p:cNvGraphicFramePr>
            <a:graphicFrameLocks noGrp="1"/>
          </p:cNvGraphicFramePr>
          <p:nvPr>
            <p:extLst/>
          </p:nvPr>
        </p:nvGraphicFramePr>
        <p:xfrm>
          <a:off x="3358902" y="594810"/>
          <a:ext cx="7056784" cy="457200"/>
        </p:xfrm>
        <a:graphic>
          <a:graphicData uri="http://schemas.openxmlformats.org/drawingml/2006/table">
            <a:tbl>
              <a:tblPr firstRow="1" firstCol="1" bandRow="1"/>
              <a:tblGrid>
                <a:gridCol w="7056784">
                  <a:extLst>
                    <a:ext uri="{9D8B030D-6E8A-4147-A177-3AD203B41FA5}">
                      <a16:colId xmlns:a16="http://schemas.microsoft.com/office/drawing/2014/main" val="1869259197"/>
                    </a:ext>
                  </a:extLst>
                </a:gridCol>
              </a:tblGrid>
              <a:tr h="3759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 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station 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 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 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astronaut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625" marR="63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4179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38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 build="p"/>
      <p:bldP spid="10" grpId="0"/>
      <p:bldP spid="11" grpId="0" build="p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15439"/>
            <a:ext cx="11485848" cy="155157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Tiangong station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space for almost four years. It’s about 400 kilometers above earth. So far, no Pakistani has gone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87.4 kilometers above the ground. To reach space, you need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above 100 kilometers.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99170" y="1014262"/>
            <a:ext cx="12266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has been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>
          <a:xfrm>
            <a:off x="5754954" y="1463255"/>
            <a:ext cx="9685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higher</a:t>
            </a:r>
            <a:endParaRPr lang="zh-CN" altLang="en-US" sz="2200" dirty="0"/>
          </a:p>
        </p:txBody>
      </p:sp>
      <p:sp>
        <p:nvSpPr>
          <p:cNvPr id="5" name="矩形 4"/>
          <p:cNvSpPr/>
          <p:nvPr/>
        </p:nvSpPr>
        <p:spPr>
          <a:xfrm>
            <a:off x="3286894" y="1961060"/>
            <a:ext cx="8050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to fly</a:t>
            </a:r>
            <a:endParaRPr lang="zh-CN" altLang="en-US" sz="220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2397639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句意：天宫空间站已经在太空中停留了近四年。根据时间状语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almost four years”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可知，此句时态为现在完成时。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have/has been</a:t>
            </a:r>
            <a:r>
              <a:rPr lang="zh-CN" altLang="zh-CN" sz="22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表示状态的延续。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been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7272;FounderCES"/>
          <p:cNvPicPr/>
          <p:nvPr/>
        </p:nvPicPr>
        <p:blipFill>
          <a:blip r:embed="rId2"/>
          <a:stretch>
            <a:fillRect/>
          </a:stretch>
        </p:blipFill>
        <p:spPr>
          <a:xfrm rot="10800000" flipV="1">
            <a:off x="5661397" y="3376342"/>
            <a:ext cx="368599" cy="38491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84814" y="3399891"/>
            <a:ext cx="524661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spc="-100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has/have</a:t>
            </a:r>
            <a:r>
              <a:rPr lang="en-US" altLang="zh-CN" sz="2200" spc="-100" dirty="0" smtClean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spc="-100" dirty="0">
                <a:solidFill>
                  <a:srgbClr val="00B0F0"/>
                </a:solidFill>
                <a:cs typeface="Times New Roman" panose="02020603050405020304" pitchFamily="18" charset="0"/>
              </a:rPr>
              <a:t>been</a:t>
            </a:r>
            <a:r>
              <a:rPr lang="en-US" altLang="zh-CN" sz="2200" spc="-1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spc="-100" dirty="0">
                <a:solidFill>
                  <a:srgbClr val="00B0F0"/>
                </a:solidFill>
                <a:cs typeface="Times New Roman" panose="02020603050405020304" pitchFamily="18" charset="0"/>
              </a:rPr>
              <a:t>to</a:t>
            </a:r>
            <a:r>
              <a:rPr lang="zh-CN" altLang="zh-CN" sz="2200" spc="-100" dirty="0">
                <a:solidFill>
                  <a:srgbClr val="00B0F0"/>
                </a:solidFill>
                <a:cs typeface="Times New Roman" panose="02020603050405020304" pitchFamily="18" charset="0"/>
              </a:rPr>
              <a:t>＋</a:t>
            </a:r>
            <a:r>
              <a:rPr lang="zh-CN" altLang="zh-CN" sz="2200" spc="-1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地点</a:t>
            </a:r>
            <a:r>
              <a:rPr lang="zh-CN" altLang="zh-CN" sz="2200" spc="-100" dirty="0">
                <a:solidFill>
                  <a:srgbClr val="00B0F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200" spc="-1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强调</a:t>
            </a:r>
            <a:r>
              <a:rPr lang="en-US" altLang="zh-CN" sz="2200" spc="-100" dirty="0">
                <a:solidFill>
                  <a:srgbClr val="00B0F0"/>
                </a:solidFill>
                <a:latin typeface="+mn-ea"/>
                <a:ea typeface="+mn-ea"/>
                <a:cs typeface="Times New Roman" panose="02020603050405020304" pitchFamily="18" charset="0"/>
              </a:rPr>
              <a:t>“</a:t>
            </a:r>
            <a:r>
              <a:rPr lang="zh-CN" altLang="zh-CN" sz="2200" spc="-1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去过某地</a:t>
            </a:r>
            <a:r>
              <a:rPr lang="zh-CN" altLang="zh-CN" sz="2200" spc="-100" dirty="0">
                <a:solidFill>
                  <a:srgbClr val="00B0F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200" spc="-1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现在已回来</a:t>
            </a:r>
            <a:r>
              <a:rPr lang="en-US" altLang="zh-CN" sz="2200" spc="-100" dirty="0">
                <a:solidFill>
                  <a:srgbClr val="00B0F0"/>
                </a:solidFill>
                <a:latin typeface="+mn-ea"/>
                <a:ea typeface="+mn-ea"/>
                <a:cs typeface="Times New Roman" panose="02020603050405020304" pitchFamily="18" charset="0"/>
              </a:rPr>
              <a:t>”</a:t>
            </a:r>
            <a:r>
              <a:rPr lang="zh-CN" altLang="zh-CN" sz="2200" spc="-1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200" spc="-100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075941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句意：截至目前，还没有巴基斯坦人到达过距地面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87.4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公里以上的高度。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是比较级的标志词，因此前面要用形容词的比较级形式。故填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043885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句意：要到达太空，你需要飞到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公里以上。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 to do sth</a:t>
            </a:r>
            <a:r>
              <a:rPr lang="zh-CN" altLang="zh-CN" sz="22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需要做某事</a:t>
            </a:r>
            <a:r>
              <a:rPr lang="en-US" altLang="zh-CN" sz="22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，是固定搭配。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fly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sz="2200" dirty="0"/>
          </a:p>
        </p:txBody>
      </p:sp>
      <p:sp>
        <p:nvSpPr>
          <p:cNvPr id="11" name="矩形 10"/>
          <p:cNvSpPr/>
          <p:nvPr/>
        </p:nvSpPr>
        <p:spPr>
          <a:xfrm>
            <a:off x="262558" y="6001436"/>
            <a:ext cx="11809312" cy="515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常见</a:t>
            </a:r>
            <a:r>
              <a:rPr lang="zh-CN" altLang="zh-CN" sz="2100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接不定式作宾语的动词</a:t>
            </a:r>
            <a:r>
              <a:rPr lang="zh-CN" altLang="zh-CN" sz="2100" dirty="0">
                <a:solidFill>
                  <a:srgbClr val="00B0F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100" dirty="0">
                <a:solidFill>
                  <a:srgbClr val="00B0F0"/>
                </a:solidFill>
                <a:cs typeface="Times New Roman" panose="02020603050405020304" pitchFamily="18" charset="0"/>
              </a:rPr>
              <a:t>want,</a:t>
            </a:r>
            <a:r>
              <a:rPr lang="en-US" altLang="zh-CN" sz="21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00B0F0"/>
                </a:solidFill>
                <a:cs typeface="Times New Roman" panose="02020603050405020304" pitchFamily="18" charset="0"/>
              </a:rPr>
              <a:t>hope,</a:t>
            </a:r>
            <a:r>
              <a:rPr lang="en-US" altLang="zh-CN" sz="21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00B0F0"/>
                </a:solidFill>
                <a:cs typeface="Times New Roman" panose="02020603050405020304" pitchFamily="18" charset="0"/>
              </a:rPr>
              <a:t>decide,</a:t>
            </a:r>
            <a:r>
              <a:rPr lang="en-US" altLang="zh-CN" sz="21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00B0F0"/>
                </a:solidFill>
                <a:cs typeface="Times New Roman" panose="02020603050405020304" pitchFamily="18" charset="0"/>
              </a:rPr>
              <a:t>plan,</a:t>
            </a:r>
            <a:r>
              <a:rPr lang="en-US" altLang="zh-CN" sz="21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00B0F0"/>
                </a:solidFill>
                <a:cs typeface="Times New Roman" panose="02020603050405020304" pitchFamily="18" charset="0"/>
              </a:rPr>
              <a:t>agree,</a:t>
            </a:r>
            <a:r>
              <a:rPr lang="en-US" altLang="zh-CN" sz="21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00B0F0"/>
                </a:solidFill>
                <a:cs typeface="Times New Roman" panose="02020603050405020304" pitchFamily="18" charset="0"/>
              </a:rPr>
              <a:t>refuse,</a:t>
            </a:r>
            <a:r>
              <a:rPr lang="en-US" altLang="zh-CN" sz="21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00B0F0"/>
                </a:solidFill>
                <a:cs typeface="Times New Roman" panose="02020603050405020304" pitchFamily="18" charset="0"/>
              </a:rPr>
              <a:t>promise,</a:t>
            </a:r>
            <a:r>
              <a:rPr lang="en-US" altLang="zh-CN" sz="21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00B0F0"/>
                </a:solidFill>
                <a:cs typeface="Times New Roman" panose="02020603050405020304" pitchFamily="18" charset="0"/>
              </a:rPr>
              <a:t>manage,</a:t>
            </a:r>
            <a:r>
              <a:rPr lang="en-US" altLang="zh-CN" sz="21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dirty="0">
                <a:solidFill>
                  <a:srgbClr val="00B0F0"/>
                </a:solidFill>
                <a:cs typeface="Times New Roman" panose="02020603050405020304" pitchFamily="18" charset="0"/>
              </a:rPr>
              <a:t>afford</a:t>
            </a:r>
            <a:r>
              <a:rPr lang="zh-CN" altLang="zh-CN" sz="2100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21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100" dirty="0">
              <a:solidFill>
                <a:srgbClr val="00B0F0"/>
              </a:solidFill>
            </a:endParaRPr>
          </a:p>
        </p:txBody>
      </p:sp>
      <p:pic>
        <p:nvPicPr>
          <p:cNvPr id="12" name="箭头右.eps" descr="id:2147487279;FounderCES"/>
          <p:cNvPicPr/>
          <p:nvPr/>
        </p:nvPicPr>
        <p:blipFill>
          <a:blip r:embed="rId2"/>
          <a:stretch>
            <a:fillRect/>
          </a:stretch>
        </p:blipFill>
        <p:spPr>
          <a:xfrm rot="8938422" flipV="1">
            <a:off x="7371521" y="5656953"/>
            <a:ext cx="494088" cy="339611"/>
          </a:xfrm>
          <a:prstGeom prst="rect">
            <a:avLst/>
          </a:prstGeom>
        </p:spPr>
      </p:pic>
      <p:graphicFrame>
        <p:nvGraphicFramePr>
          <p:cNvPr id="13" name="表格 12"/>
          <p:cNvGraphicFramePr>
            <a:graphicFrameLocks noGrp="1"/>
          </p:cNvGraphicFramePr>
          <p:nvPr>
            <p:extLst/>
          </p:nvPr>
        </p:nvGraphicFramePr>
        <p:xfrm>
          <a:off x="3427910" y="577558"/>
          <a:ext cx="7056784" cy="402400"/>
        </p:xfrm>
        <a:graphic>
          <a:graphicData uri="http://schemas.openxmlformats.org/drawingml/2006/table">
            <a:tbl>
              <a:tblPr firstRow="1" firstCol="1" bandRow="1"/>
              <a:tblGrid>
                <a:gridCol w="7056784">
                  <a:extLst>
                    <a:ext uri="{9D8B030D-6E8A-4147-A177-3AD203B41FA5}">
                      <a16:colId xmlns:a16="http://schemas.microsoft.com/office/drawing/2014/main" val="1869259197"/>
                    </a:ext>
                  </a:extLst>
                </a:gridCol>
              </a:tblGrid>
              <a:tr h="3759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 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20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station 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 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 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astronaut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alt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625" marR="63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4179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8756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 uiExpand="1" build="p"/>
      <p:bldP spid="8" grpId="0"/>
      <p:bldP spid="9" grpId="0"/>
      <p:bldP spid="10" grpId="0" build="p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10857"/>
            <a:ext cx="11485848" cy="2214837"/>
          </a:xfrm>
        </p:spPr>
        <p:txBody>
          <a:bodyPr/>
          <a:lstStyle/>
          <a:p>
            <a:pPr indent="715963" algn="dist" hangingPunct="0">
              <a:spcAft>
                <a:spcPts val="0"/>
              </a:spcAft>
            </a:pPr>
            <a:r>
              <a:rPr lang="en-US" altLang="zh-CN" sz="3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project</a:t>
            </a:r>
            <a:r>
              <a:rPr lang="zh-CN" altLang="zh-CN" sz="3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项目</a:t>
            </a:r>
            <a:r>
              <a:rPr lang="zh-CN" altLang="zh-CN" sz="3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great example. It </a:t>
            </a:r>
            <a:r>
              <a:rPr lang="en-US" altLang="zh-CN" sz="3200" spc="-1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sz="32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</a:t>
            </a:r>
            <a:r>
              <a:rPr lang="en-US" altLang="zh-CN" sz="3200" u="sng" spc="-1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3200" spc="-100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countri</a:t>
            </a: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 can work together to learn more about the universe. It’s a big step for space exploration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探索</a:t>
            </a:r>
            <a:r>
              <a:rPr lang="zh-CN" altLang="zh-CN" sz="3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endParaRPr lang="zh-CN" altLang="zh-CN" sz="3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047020" y="1675198"/>
            <a:ext cx="12346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/>
              <a:t>shows</a:t>
            </a:r>
            <a:endParaRPr lang="zh-CN" altLang="en-US" sz="3200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83469"/>
            <a:ext cx="11485848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句意：它展示了各国如何共同努力，更多地了解宇宙。根据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project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项目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great example.”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可知，本段时态为一般现在时。主语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“It”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为第三人称单数，因此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用第三人称单数形式。故填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</a:t>
            </a:r>
            <a:r>
              <a:rPr lang="zh-CN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360854" y="793893"/>
          <a:ext cx="11350976" cy="777240"/>
        </p:xfrm>
        <a:graphic>
          <a:graphicData uri="http://schemas.openxmlformats.org/drawingml/2006/table">
            <a:tbl>
              <a:tblPr firstRow="1" firstCol="1" bandRow="1"/>
              <a:tblGrid>
                <a:gridCol w="11350976">
                  <a:extLst>
                    <a:ext uri="{9D8B030D-6E8A-4147-A177-3AD203B41FA5}">
                      <a16:colId xmlns:a16="http://schemas.microsoft.com/office/drawing/2014/main" val="1869259197"/>
                    </a:ext>
                  </a:extLst>
                </a:gridCol>
              </a:tblGrid>
              <a:tr h="3759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 </a:t>
                      </a:r>
                      <a:r>
                        <a:rPr lang="en-US" sz="3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3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station </a:t>
                      </a:r>
                      <a:r>
                        <a:rPr lang="en-US" altLang="zh-CN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 </a:t>
                      </a:r>
                      <a:r>
                        <a:rPr lang="en-US" altLang="zh-CN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</a:t>
                      </a:r>
                      <a:r>
                        <a:rPr lang="en-US" altLang="zh-CN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 </a:t>
                      </a:r>
                      <a:r>
                        <a:rPr lang="en-US" altLang="zh-CN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astronaut</a:t>
                      </a:r>
                      <a:r>
                        <a:rPr lang="en-US" altLang="zh-CN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</a:t>
                      </a:r>
                      <a:r>
                        <a:rPr lang="en-US" altLang="zh-CN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altLang="zh-CN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3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endParaRPr lang="zh-CN" sz="3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625" marR="63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4179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2600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630</Words>
  <Application>Microsoft Office PowerPoint</Application>
  <PresentationFormat>自定义</PresentationFormat>
  <Paragraphs>36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2025-09-13T08:49:37Z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